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d13c380d3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8" name="Google Shape;58;g2d13c380d3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d13ce02c0b_0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g2d13ce02c0b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d13ce02c0b_0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8" name="Google Shape;168;g2d13ce02c0b_0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13ce02c0b_3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g2d13ce02c0b_3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13ce02c0b_3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9" name="Google Shape;189;g2d13ce02c0b_3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d13ce02c0b_3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4" name="Google Shape;204;g2d13ce02c0b_3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d13ce02c0b_3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5" name="Google Shape;215;g2d13ce02c0b_3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d13ce02c0b_3_1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5" name="Google Shape;225;g2d13ce02c0b_3_1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d13ce02c0b_3_1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7" name="Google Shape;237;g2d13ce02c0b_3_1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d13ce02c0b_4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6" name="Google Shape;246;g2d13ce02c0b_4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13ce02c0b_4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7" name="Google Shape;257;g2d13ce02c0b_4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d13c380d36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8" name="Google Shape;68;g2d13c380d36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13ce02c0b_5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2" name="Google Shape;272;g2d13ce02c0b_5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d13ce02c0b_4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4" name="Google Shape;284;g2d13ce02c0b_4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d13ce02c0b_4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5" name="Google Shape;295;g2d13ce02c0b_4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d13ce02c0b_5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5" name="Google Shape;305;g2d13ce02c0b_5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d13ce02c0b_5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9" name="Google Shape;319;g2d13ce02c0b_5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d13ce02c0b_5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7" name="Google Shape;327;g2d13ce02c0b_5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13c380d36_0_1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6" name="Google Shape;76;g2d13c380d36_0_1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d13ce002f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4" name="Google Shape;84;g2d13ce002f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d13ce02c0b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g2d13ce02c0b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d13ce002fb_2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0" name="Google Shape;110;g2d13ce002fb_2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d13ce02c0b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1" name="Google Shape;121;g2d13ce02c0b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d13ce02c0b_3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1" name="Google Shape;131;g2d13ce02c0b_3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d13ce02c0b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g2d13ce02c0b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hyperlink" Target="https://github.com/google-research" TargetMode="External"/><Relationship Id="rId5" Type="http://schemas.openxmlformats.org/officeDocument/2006/relationships/hyperlink" Target="https://github.com/google-research/vision_transformer" TargetMode="External"/><Relationship Id="rId6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17.png"/><Relationship Id="rId7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23.png"/><Relationship Id="rId6" Type="http://schemas.openxmlformats.org/officeDocument/2006/relationships/image" Target="../media/image13.png"/><Relationship Id="rId7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17.png"/><Relationship Id="rId7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Relationship Id="rId6" Type="http://schemas.openxmlformats.org/officeDocument/2006/relationships/image" Target="../media/image11.png"/><Relationship Id="rId7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18725" y="2750600"/>
            <a:ext cx="3580200" cy="10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i="0" lang="en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 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Shreesh Gupta (CS23MTECH12009)</a:t>
            </a:r>
            <a:endParaRPr b="1" i="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Shrenik Ganguli </a:t>
            </a:r>
            <a:r>
              <a:rPr b="1" i="0" lang="en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CS23MTECH14014</a:t>
            </a:r>
            <a:r>
              <a:rPr b="1" i="0" lang="en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b="1" i="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Name: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">
                <a:solidFill>
                  <a:srgbClr val="202124"/>
                </a:solidFill>
                <a:highlight>
                  <a:srgbClr val="F8F9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Kaggle Master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2828975" y="1795600"/>
            <a:ext cx="36423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AI5100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(202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b="1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5850" y="4096100"/>
            <a:ext cx="3212293" cy="8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497025" y="362075"/>
            <a:ext cx="4306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Presentation</a:t>
            </a:r>
            <a:endParaRPr b="1"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</a:t>
            </a:r>
            <a:endParaRPr b="1"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718725" y="925275"/>
            <a:ext cx="7390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Kaggle Contest</a:t>
            </a:r>
            <a:endParaRPr b="1"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3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Strategy-2​​: ResNet-50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471600" y="1359025"/>
            <a:ext cx="6065700" cy="38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Model Architecture:</a:t>
            </a:r>
            <a:endParaRPr sz="135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Input image size: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224 ⛌ 224 ⛌ 3</a:t>
            </a:r>
            <a:endParaRPr b="1"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7 ⛌ 7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Convolutional layer with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64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filters,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, followed by BatchNorm and ReLU.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3 ⛌ 3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Max Pooling layer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Residual Blocks: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3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64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 each.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4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128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 each, first block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, others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1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6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256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 each, first block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, others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1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3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512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 each, first block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, others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1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Global Average Pooling.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Fully Connected Layer which outputs class probabilities.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Softmax Activation.</a:t>
            </a:r>
            <a:endParaRPr sz="1300">
              <a:solidFill>
                <a:srgbClr val="373D49"/>
              </a:solidFill>
              <a:highlight>
                <a:srgbClr val="FFFFFF"/>
              </a:highlight>
            </a:endParaRPr>
          </a:p>
        </p:txBody>
      </p:sp>
      <p:sp>
        <p:nvSpPr>
          <p:cNvPr id="164" name="Google Shape;164;p23"/>
          <p:cNvSpPr txBox="1"/>
          <p:nvPr>
            <p:ph idx="12" type="sldNum"/>
          </p:nvPr>
        </p:nvSpPr>
        <p:spPr>
          <a:xfrm>
            <a:off x="6537150" y="4707500"/>
            <a:ext cx="18579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Credits: Drawn by us on miro.com</a:t>
            </a:r>
            <a:endParaRPr sz="800">
              <a:solidFill>
                <a:schemeClr val="dk1"/>
              </a:solidFill>
            </a:endParaRPr>
          </a:p>
        </p:txBody>
      </p:sp>
      <p:pic>
        <p:nvPicPr>
          <p:cNvPr id="165" name="Google Shape;1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7138" y="497625"/>
            <a:ext cx="1721824" cy="4148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24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Strategy-2​​: ResNet-50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471600" y="1359025"/>
            <a:ext cx="80439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Hyperparameters and Regularizers : Same as that of ResNet-18 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except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batch_size =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64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Results obtained with this: 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Training done in two stages - first without preprocessing, then with preprocessing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Private Score: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0.39126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, Public score: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0.55573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Training on entire dataset with preprocessing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Private Score: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0.54492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, Public score: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0.62133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Lower score possibly due to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Lesser model complexity than ResNet152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Preprocessing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and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regularization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was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heavy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which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distorted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the dataset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175" name="Google Shape;175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25"/>
          <p:cNvSpPr txBox="1"/>
          <p:nvPr/>
        </p:nvSpPr>
        <p:spPr>
          <a:xfrm>
            <a:off x="460350" y="1359025"/>
            <a:ext cx="79080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we used it?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11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Transformer</a:t>
            </a:r>
            <a:r>
              <a:rPr lang="en" sz="1300">
                <a:solidFill>
                  <a:schemeClr val="dk1"/>
                </a:solidFill>
              </a:rPr>
              <a:t>-based model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ViTs employ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self-attention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mechanisms, which allow them to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selectively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focus on relevant parts of the input image.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Char char="●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Transformers, used in ViTs, can capture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long-range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dependencies in images.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Unlike traditional CNNs, which require fixed-size inputs, ViTs can handle inputs of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variable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sizes.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Char char="●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ViTs utilize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positional encodin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g to inject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spatial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information into the input sequence.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2" name="Google Shape;1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p25"/>
          <p:cNvSpPr txBox="1"/>
          <p:nvPr/>
        </p:nvSpPr>
        <p:spPr>
          <a:xfrm>
            <a:off x="471600" y="721925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Strategy-3​​: ViT-L-16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25"/>
          <p:cNvSpPr txBox="1"/>
          <p:nvPr>
            <p:ph idx="12" type="sldNum"/>
          </p:nvPr>
        </p:nvSpPr>
        <p:spPr>
          <a:xfrm>
            <a:off x="6183850" y="4432625"/>
            <a:ext cx="2173800" cy="477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chemeClr val="lt1"/>
                </a:highlight>
              </a:rPr>
              <a:t>Credits: </a:t>
            </a:r>
            <a:r>
              <a:rPr lang="en" sz="800">
                <a:solidFill>
                  <a:schemeClr val="hlink"/>
                </a:solidFill>
                <a:highlight>
                  <a:srgbClr val="F6F8FA"/>
                </a:highlight>
                <a:uFill>
                  <a:noFill/>
                </a:uFill>
                <a:hlinkClick r:id="rId4"/>
              </a:rPr>
              <a:t>google-research</a:t>
            </a:r>
            <a:r>
              <a:rPr lang="en" sz="800">
                <a:solidFill>
                  <a:schemeClr val="dk1"/>
                </a:solidFill>
                <a:highlight>
                  <a:srgbClr val="F6F8FA"/>
                </a:highlight>
              </a:rPr>
              <a:t>/</a:t>
            </a:r>
            <a:r>
              <a:rPr lang="en" sz="800" u="sng">
                <a:solidFill>
                  <a:schemeClr val="hlink"/>
                </a:solidFill>
                <a:highlight>
                  <a:srgbClr val="F6F8FA"/>
                </a:highlight>
                <a:hlinkClick r:id="rId5"/>
              </a:rPr>
              <a:t>vision_transformer</a:t>
            </a:r>
            <a:endParaRPr sz="8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pic>
        <p:nvPicPr>
          <p:cNvPr id="186" name="Google Shape;18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44863" y="3064023"/>
            <a:ext cx="3538976" cy="184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2" name="Google Shape;19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26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Strategy-3​​: ViT-L-16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471600" y="1368515"/>
            <a:ext cx="5986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Preprocessing: </a:t>
            </a:r>
            <a:r>
              <a:rPr lang="en">
                <a:solidFill>
                  <a:schemeClr val="dk1"/>
                </a:solidFill>
              </a:rPr>
              <a:t>Same as that of ResNet-18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600" y="3204625"/>
            <a:ext cx="1786475" cy="178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1675" y="3204625"/>
            <a:ext cx="1786475" cy="178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71750" y="3204625"/>
            <a:ext cx="1786475" cy="178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6"/>
          <p:cNvSpPr txBox="1"/>
          <p:nvPr>
            <p:ph idx="12" type="sldNum"/>
          </p:nvPr>
        </p:nvSpPr>
        <p:spPr>
          <a:xfrm>
            <a:off x="6258225" y="4717188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Credits: Kaggle Dataset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200" name="Google Shape;200;p26"/>
          <p:cNvSpPr txBox="1"/>
          <p:nvPr/>
        </p:nvSpPr>
        <p:spPr>
          <a:xfrm>
            <a:off x="471600" y="2913400"/>
            <a:ext cx="49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Below are the images after preprocessing: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01" name="Google Shape;201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1600" y="1721000"/>
            <a:ext cx="6173323" cy="1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7" name="Google Shape;2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27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Strategy-3​​: ViT-L-16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0" name="Google Shape;210;p27"/>
          <p:cNvSpPr txBox="1"/>
          <p:nvPr/>
        </p:nvSpPr>
        <p:spPr>
          <a:xfrm>
            <a:off x="471600" y="1359025"/>
            <a:ext cx="6065700" cy="37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Model Architecture: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Input image size: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224 ⛌ 224 ⛌ 3</a:t>
            </a:r>
            <a:endParaRPr b="1"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Patch Embedding Layer: Divides the input image into fixed-size patches and linearly embeds each patch to a lower-dimensional vector.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Positional Encoding: Adds positional encodings to the patch embeddings to provide spatial information.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16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Transformer encoder layers, each consisting of: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Multi-head self-attention mechanism to capture dependencies.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Feedforward neural network (MLP) with a skip connection and layer normalization.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Classification Head: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Global Average Pooling: Aggregates the features across spatial dimensions.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Fully Connected Layer: Outputs class probabilities.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Softmax Activation: Converts logits into class probabilities.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211" name="Google Shape;211;p27"/>
          <p:cNvSpPr txBox="1"/>
          <p:nvPr>
            <p:ph idx="12" type="sldNum"/>
          </p:nvPr>
        </p:nvSpPr>
        <p:spPr>
          <a:xfrm>
            <a:off x="6537150" y="4707500"/>
            <a:ext cx="18579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Credits: Drawn by us on miro.com</a:t>
            </a:r>
            <a:endParaRPr sz="800">
              <a:solidFill>
                <a:schemeClr val="dk1"/>
              </a:solidFill>
            </a:endParaRPr>
          </a:p>
        </p:txBody>
      </p:sp>
      <p:pic>
        <p:nvPicPr>
          <p:cNvPr id="212" name="Google Shape;21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9700" y="690250"/>
            <a:ext cx="1642624" cy="3762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8" name="Google Shape;2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28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Strategy-3​​: ViT-L-16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471600" y="1359025"/>
            <a:ext cx="80439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Hyperparameters and Regularizers : Same as that of ResNet-18 except batch_size =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256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Results obtained with this: 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Private Score: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0.50031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, Public score: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0.6656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Lower score possibly due to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Requires more computation power and memory than ResNet (would beat ResNet if run for at least 200 epochs)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222" name="Google Shape;222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29"/>
          <p:cNvSpPr txBox="1"/>
          <p:nvPr/>
        </p:nvSpPr>
        <p:spPr>
          <a:xfrm>
            <a:off x="471600" y="1370700"/>
            <a:ext cx="790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u="none" cap="none" strike="noStrike">
              <a:solidFill>
                <a:schemeClr val="dk1"/>
              </a:solidFill>
            </a:endParaRPr>
          </a:p>
        </p:txBody>
      </p:sp>
      <p:pic>
        <p:nvPicPr>
          <p:cNvPr id="229" name="Google Shape;22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1" name="Google Shape;23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5000" y="2873400"/>
            <a:ext cx="3962524" cy="1840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5000" y="832600"/>
            <a:ext cx="3962524" cy="1840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600" y="2927100"/>
            <a:ext cx="3962503" cy="184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1587" y="880922"/>
            <a:ext cx="3962524" cy="184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ANALYSIS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471600" y="1370700"/>
            <a:ext cx="790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u="none" cap="none" strike="noStrike">
              <a:solidFill>
                <a:schemeClr val="dk1"/>
              </a:solidFill>
            </a:endParaRPr>
          </a:p>
        </p:txBody>
      </p:sp>
      <p:pic>
        <p:nvPicPr>
          <p:cNvPr id="241" name="Google Shape;24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30"/>
          <p:cNvSpPr txBox="1"/>
          <p:nvPr/>
        </p:nvSpPr>
        <p:spPr>
          <a:xfrm>
            <a:off x="471600" y="735425"/>
            <a:ext cx="73764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After plotting the graphs of Height and </a:t>
            </a:r>
            <a:r>
              <a:rPr lang="en">
                <a:solidFill>
                  <a:schemeClr val="dk1"/>
                </a:solidFill>
              </a:rPr>
              <a:t>Width</a:t>
            </a:r>
            <a:r>
              <a:rPr lang="en">
                <a:solidFill>
                  <a:schemeClr val="dk1"/>
                </a:solidFill>
              </a:rPr>
              <a:t> Distributions for the training and testing datasets we can observe that: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Most of the images in the training dataset have width between </a:t>
            </a:r>
            <a:r>
              <a:rPr b="1" lang="en">
                <a:solidFill>
                  <a:schemeClr val="dk1"/>
                </a:solidFill>
              </a:rPr>
              <a:t>500-504</a:t>
            </a:r>
            <a:r>
              <a:rPr lang="en">
                <a:solidFill>
                  <a:schemeClr val="dk1"/>
                </a:solidFill>
              </a:rPr>
              <a:t> (</a:t>
            </a:r>
            <a:r>
              <a:rPr b="1" lang="en">
                <a:solidFill>
                  <a:schemeClr val="dk1"/>
                </a:solidFill>
              </a:rPr>
              <a:t>39.215k</a:t>
            </a:r>
            <a:r>
              <a:rPr lang="en">
                <a:solidFill>
                  <a:schemeClr val="dk1"/>
                </a:solidFill>
              </a:rPr>
              <a:t>)  and height between </a:t>
            </a:r>
            <a:r>
              <a:rPr b="1" lang="en">
                <a:solidFill>
                  <a:schemeClr val="dk1"/>
                </a:solidFill>
              </a:rPr>
              <a:t>375-379</a:t>
            </a:r>
            <a:r>
              <a:rPr lang="en">
                <a:solidFill>
                  <a:schemeClr val="dk1"/>
                </a:solidFill>
              </a:rPr>
              <a:t> (</a:t>
            </a:r>
            <a:r>
              <a:rPr b="1" lang="en">
                <a:solidFill>
                  <a:schemeClr val="dk1"/>
                </a:solidFill>
              </a:rPr>
              <a:t>18.89k</a:t>
            </a:r>
            <a:r>
              <a:rPr lang="en">
                <a:solidFill>
                  <a:schemeClr val="dk1"/>
                </a:solidFill>
              </a:rPr>
              <a:t>)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However, in the testing dataset most of the images have </a:t>
            </a:r>
            <a:r>
              <a:rPr lang="en">
                <a:solidFill>
                  <a:schemeClr val="dk1"/>
                </a:solidFill>
              </a:rPr>
              <a:t>height  and </a:t>
            </a:r>
            <a:r>
              <a:rPr lang="en">
                <a:solidFill>
                  <a:schemeClr val="dk1"/>
                </a:solidFill>
              </a:rPr>
              <a:t>width between </a:t>
            </a:r>
            <a:r>
              <a:rPr b="1" lang="en">
                <a:solidFill>
                  <a:schemeClr val="dk1"/>
                </a:solidFill>
              </a:rPr>
              <a:t>60-69</a:t>
            </a:r>
            <a:r>
              <a:rPr lang="en">
                <a:solidFill>
                  <a:schemeClr val="dk1"/>
                </a:solidFill>
              </a:rPr>
              <a:t> (</a:t>
            </a:r>
            <a:r>
              <a:rPr b="1" lang="en">
                <a:solidFill>
                  <a:schemeClr val="dk1"/>
                </a:solidFill>
              </a:rPr>
              <a:t>27.503k</a:t>
            </a:r>
            <a:r>
              <a:rPr lang="en">
                <a:solidFill>
                  <a:schemeClr val="dk1"/>
                </a:solidFill>
              </a:rPr>
              <a:t>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see that the size of the images in training dataset are disproportionately larger than those in the test dataset. Hence, in the preprocessing stage, instead of resizing images to </a:t>
            </a:r>
            <a:r>
              <a:rPr b="1" lang="en">
                <a:solidFill>
                  <a:schemeClr val="dk1"/>
                </a:solidFill>
              </a:rPr>
              <a:t>224</a:t>
            </a:r>
            <a:r>
              <a:rPr b="1" lang="en">
                <a:solidFill>
                  <a:srgbClr val="0D0D0D"/>
                </a:solidFill>
                <a:highlight>
                  <a:schemeClr val="lt1"/>
                </a:highlight>
              </a:rPr>
              <a:t>⛌224</a:t>
            </a: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, we now resize them to </a:t>
            </a:r>
            <a:r>
              <a:rPr b="1" lang="en">
                <a:solidFill>
                  <a:srgbClr val="0D0D0D"/>
                </a:solidFill>
                <a:highlight>
                  <a:schemeClr val="lt1"/>
                </a:highlight>
              </a:rPr>
              <a:t>64⛌64.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SUCCESSFUL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STRATEGY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p31"/>
          <p:cNvSpPr txBox="1"/>
          <p:nvPr/>
        </p:nvSpPr>
        <p:spPr>
          <a:xfrm>
            <a:off x="460350" y="1359025"/>
            <a:ext cx="7908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we used it?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ResNet gives the </a:t>
            </a:r>
            <a:r>
              <a:rPr b="1" lang="en">
                <a:solidFill>
                  <a:schemeClr val="dk1"/>
                </a:solidFill>
              </a:rPr>
              <a:t>least error rate</a:t>
            </a:r>
            <a:r>
              <a:rPr lang="en">
                <a:solidFill>
                  <a:schemeClr val="dk1"/>
                </a:solidFill>
              </a:rPr>
              <a:t> on ILSVRC dataset as can be seen from the image below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ResNet-152 typically outperforms shallower variants like ResNet-18 or ResNet-50 because of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increased depth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which enables it to learn more complex representations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Despite its depth, ResNet-152 is designed with techniques like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batch normalization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and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skip connections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that help mitigate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overfitting</a:t>
            </a:r>
            <a:endParaRPr b="1"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0" name="Google Shape;25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31"/>
          <p:cNvSpPr txBox="1"/>
          <p:nvPr/>
        </p:nvSpPr>
        <p:spPr>
          <a:xfrm>
            <a:off x="471600" y="721925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ResNet-152 (with preprocessing)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3" name="Google Shape;25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7975" y="2884925"/>
            <a:ext cx="3392750" cy="202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1"/>
          <p:cNvSpPr txBox="1"/>
          <p:nvPr>
            <p:ph idx="12" type="sldNum"/>
          </p:nvPr>
        </p:nvSpPr>
        <p:spPr>
          <a:xfrm>
            <a:off x="6110725" y="4432625"/>
            <a:ext cx="2173800" cy="477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chemeClr val="lt1"/>
                </a:highlight>
              </a:rPr>
              <a:t>Credits: Deep Learning 11 Evolution of CNN Architectures slides</a:t>
            </a:r>
            <a:endParaRPr sz="8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SUCCESSFUL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0" name="Google Shape;26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32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ResNet-152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3" name="Google Shape;263;p32"/>
          <p:cNvSpPr txBox="1"/>
          <p:nvPr/>
        </p:nvSpPr>
        <p:spPr>
          <a:xfrm>
            <a:off x="471600" y="1359025"/>
            <a:ext cx="718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Preprocessing: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4" name="Google Shape;264;p32"/>
          <p:cNvSpPr txBox="1"/>
          <p:nvPr/>
        </p:nvSpPr>
        <p:spPr>
          <a:xfrm>
            <a:off x="404788" y="3376175"/>
            <a:ext cx="49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Below are the images after preprocessing: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65" name="Google Shape;265;p32"/>
          <p:cNvSpPr txBox="1"/>
          <p:nvPr>
            <p:ph idx="12" type="sldNum"/>
          </p:nvPr>
        </p:nvSpPr>
        <p:spPr>
          <a:xfrm>
            <a:off x="4915625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Credits: Kaggle Dataset</a:t>
            </a:r>
            <a:endParaRPr sz="800">
              <a:solidFill>
                <a:schemeClr val="dk1"/>
              </a:solidFill>
            </a:endParaRPr>
          </a:p>
        </p:txBody>
      </p:sp>
      <p:pic>
        <p:nvPicPr>
          <p:cNvPr id="266" name="Google Shape;26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600" y="1789400"/>
            <a:ext cx="8193355" cy="13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6175" y="3710525"/>
            <a:ext cx="1330650" cy="13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073" y="3710523"/>
            <a:ext cx="1330650" cy="13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12500" y="3743725"/>
            <a:ext cx="1297450" cy="129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461200" y="160113"/>
            <a:ext cx="2057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CONTENTS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1004850" y="1025575"/>
            <a:ext cx="4271100" cy="26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Challenge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Failed Strategies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ResNet-18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ResNet-50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ViT-L-16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Analysis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Successful Strategy: ResNet-152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Conclusion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SUCCESSFUL 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5" name="Google Shape;2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7" name="Google Shape;277;p33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ResNet-152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8" name="Google Shape;278;p33"/>
          <p:cNvSpPr txBox="1"/>
          <p:nvPr/>
        </p:nvSpPr>
        <p:spPr>
          <a:xfrm>
            <a:off x="471600" y="1359025"/>
            <a:ext cx="718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Augmentation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9" name="Google Shape;279;p33"/>
          <p:cNvSpPr txBox="1"/>
          <p:nvPr/>
        </p:nvSpPr>
        <p:spPr>
          <a:xfrm>
            <a:off x="471600" y="4266775"/>
            <a:ext cx="75381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</a:rPr>
              <a:t>We performed Data Augmentation by creating </a:t>
            </a:r>
            <a:r>
              <a:rPr b="1" lang="en" sz="1250">
                <a:solidFill>
                  <a:schemeClr val="dk1"/>
                </a:solidFill>
              </a:rPr>
              <a:t>5</a:t>
            </a:r>
            <a:r>
              <a:rPr lang="en" sz="1250">
                <a:solidFill>
                  <a:schemeClr val="dk1"/>
                </a:solidFill>
              </a:rPr>
              <a:t> new images for each original image in the dataset. This was done by performing the seven operations shown above. Thus our new dataset now contains </a:t>
            </a:r>
            <a:r>
              <a:rPr b="1" lang="en" sz="1250">
                <a:solidFill>
                  <a:schemeClr val="dk1"/>
                </a:solidFill>
              </a:rPr>
              <a:t>7800</a:t>
            </a:r>
            <a:r>
              <a:rPr lang="en" sz="1250">
                <a:solidFill>
                  <a:schemeClr val="dk1"/>
                </a:solidFill>
              </a:rPr>
              <a:t> images per class. Creating more data helps in feature extraction and model generalisation, since in general, </a:t>
            </a:r>
            <a:r>
              <a:rPr b="1" lang="en" sz="1250">
                <a:solidFill>
                  <a:schemeClr val="dk1"/>
                </a:solidFill>
              </a:rPr>
              <a:t>more data results in better accuracy</a:t>
            </a:r>
            <a:r>
              <a:rPr lang="en" sz="1250">
                <a:solidFill>
                  <a:schemeClr val="dk1"/>
                </a:solidFill>
              </a:rPr>
              <a:t>!</a:t>
            </a:r>
            <a:endParaRPr sz="1250">
              <a:solidFill>
                <a:schemeClr val="dk1"/>
              </a:solidFill>
            </a:endParaRPr>
          </a:p>
        </p:txBody>
      </p:sp>
      <p:sp>
        <p:nvSpPr>
          <p:cNvPr id="280" name="Google Shape;280;p33"/>
          <p:cNvSpPr txBox="1"/>
          <p:nvPr>
            <p:ph idx="12" type="sldNum"/>
          </p:nvPr>
        </p:nvSpPr>
        <p:spPr>
          <a:xfrm>
            <a:off x="6177775" y="405931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Credits: Kaggle Dataset</a:t>
            </a:r>
            <a:endParaRPr sz="800">
              <a:solidFill>
                <a:schemeClr val="dk1"/>
              </a:solidFill>
            </a:endParaRPr>
          </a:p>
        </p:txBody>
      </p:sp>
      <p:pic>
        <p:nvPicPr>
          <p:cNvPr id="281" name="Google Shape;28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600" y="1670400"/>
            <a:ext cx="5633621" cy="266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4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SUCCESSFUL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7" name="Google Shape;28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9" name="Google Shape;289;p34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ResNet-152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0" name="Google Shape;290;p34"/>
          <p:cNvSpPr txBox="1"/>
          <p:nvPr/>
        </p:nvSpPr>
        <p:spPr>
          <a:xfrm>
            <a:off x="471600" y="1359025"/>
            <a:ext cx="6065700" cy="38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Model Architecture:</a:t>
            </a:r>
            <a:endParaRPr sz="135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Input image  of size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224 ⛌ 224 ⛌ 3</a:t>
            </a:r>
            <a:endParaRPr b="1"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7 ⛌ 7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Convolutional layer with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64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filters,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, followed by BatchNorm and ReLU.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3 ⛌ 3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Max Pooling layer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Residual Blocks: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3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64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 each.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8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128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 each, first block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, others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1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36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256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 each, first block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, others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1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3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512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 filters each, first block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, others with stride </a:t>
            </a:r>
            <a:r>
              <a:rPr b="1" lang="en" sz="1300">
                <a:solidFill>
                  <a:srgbClr val="0D0D0D"/>
                </a:solidFill>
                <a:highlight>
                  <a:srgbClr val="FFFFFF"/>
                </a:highlight>
              </a:rPr>
              <a:t>1</a:t>
            </a: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Global Average Pooling.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Fully Connected Layer which outputs class probabilities.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D0D0D"/>
                </a:solidFill>
                <a:highlight>
                  <a:srgbClr val="FFFFFF"/>
                </a:highlight>
              </a:rPr>
              <a:t>Softmax Activation.</a:t>
            </a:r>
            <a:endParaRPr sz="13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sp>
        <p:nvSpPr>
          <p:cNvPr id="291" name="Google Shape;291;p34"/>
          <p:cNvSpPr txBox="1"/>
          <p:nvPr>
            <p:ph idx="12" type="sldNum"/>
          </p:nvPr>
        </p:nvSpPr>
        <p:spPr>
          <a:xfrm>
            <a:off x="6537150" y="4707500"/>
            <a:ext cx="18579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Credits: Drawn by us on miro.com</a:t>
            </a:r>
            <a:endParaRPr sz="800">
              <a:solidFill>
                <a:schemeClr val="dk1"/>
              </a:solidFill>
            </a:endParaRPr>
          </a:p>
        </p:txBody>
      </p:sp>
      <p:pic>
        <p:nvPicPr>
          <p:cNvPr id="292" name="Google Shape;29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4788" y="643050"/>
            <a:ext cx="1642623" cy="3857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5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SUCCESSFUL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8" name="Google Shape;2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" name="Google Shape;300;p35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ResNet-152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1" name="Google Shape;301;p35"/>
          <p:cNvSpPr txBox="1"/>
          <p:nvPr/>
        </p:nvSpPr>
        <p:spPr>
          <a:xfrm>
            <a:off x="471600" y="1359025"/>
            <a:ext cx="80439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0D0D0D"/>
                </a:solidFill>
                <a:highlight>
                  <a:srgbClr val="FFFFFF"/>
                </a:highlight>
              </a:rPr>
              <a:t>Results obtained with </a:t>
            </a:r>
            <a:r>
              <a:rPr b="1" lang="en" sz="1250">
                <a:solidFill>
                  <a:srgbClr val="0D0D0D"/>
                </a:solidFill>
                <a:highlight>
                  <a:srgbClr val="FFFFFF"/>
                </a:highlight>
              </a:rPr>
              <a:t>data augmentation</a:t>
            </a:r>
            <a:r>
              <a:rPr lang="en" sz="1250">
                <a:solidFill>
                  <a:srgbClr val="0D0D0D"/>
                </a:solidFill>
                <a:highlight>
                  <a:srgbClr val="FFFFFF"/>
                </a:highlight>
              </a:rPr>
              <a:t> </a:t>
            </a:r>
            <a:endParaRPr sz="125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50">
                <a:solidFill>
                  <a:schemeClr val="dk1"/>
                </a:solidFill>
              </a:rPr>
              <a:t>Hyperparameters and Regularizers:</a:t>
            </a:r>
            <a:endParaRPr sz="125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50">
              <a:solidFill>
                <a:schemeClr val="dk1"/>
              </a:solidFill>
            </a:endParaRPr>
          </a:p>
          <a:p>
            <a:pPr indent="-30797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AutoNum type="arabicPeriod"/>
            </a:pPr>
            <a:r>
              <a:rPr lang="en" sz="1250">
                <a:solidFill>
                  <a:schemeClr val="dk1"/>
                </a:solidFill>
              </a:rPr>
              <a:t>Optimiser used		: </a:t>
            </a: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Stochastic Gradient Descent (SGD)</a:t>
            </a:r>
            <a:endParaRPr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1" marL="9144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lphaL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Learning Rate	: </a:t>
            </a:r>
            <a:r>
              <a:rPr b="1" lang="en" sz="1250">
                <a:solidFill>
                  <a:srgbClr val="0D0D0D"/>
                </a:solidFill>
                <a:highlight>
                  <a:schemeClr val="lt1"/>
                </a:highlight>
              </a:rPr>
              <a:t>1e-2</a:t>
            </a:r>
            <a:endParaRPr b="1"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1" marL="9144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lphaL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Momentum		: </a:t>
            </a:r>
            <a:r>
              <a:rPr b="1" lang="en" sz="1250">
                <a:solidFill>
                  <a:srgbClr val="0D0D0D"/>
                </a:solidFill>
                <a:highlight>
                  <a:schemeClr val="lt1"/>
                </a:highlight>
              </a:rPr>
              <a:t>0.9</a:t>
            </a:r>
            <a:endParaRPr b="1"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1" marL="9144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lphaL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Weight Decay	: </a:t>
            </a:r>
            <a:r>
              <a:rPr b="1" lang="en" sz="1250">
                <a:solidFill>
                  <a:srgbClr val="0D0D0D"/>
                </a:solidFill>
                <a:highlight>
                  <a:schemeClr val="lt1"/>
                </a:highlight>
              </a:rPr>
              <a:t>1e-4</a:t>
            </a:r>
            <a:endParaRPr b="1"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0" marL="4572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rabi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No. of epochs		: </a:t>
            </a:r>
            <a:r>
              <a:rPr b="1" lang="en" sz="1250">
                <a:solidFill>
                  <a:srgbClr val="0D0D0D"/>
                </a:solidFill>
                <a:highlight>
                  <a:schemeClr val="lt1"/>
                </a:highlight>
              </a:rPr>
              <a:t>100</a:t>
            </a:r>
            <a:endParaRPr b="1"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0" marL="4572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rabi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Scheduler			: StepLR</a:t>
            </a:r>
            <a:endParaRPr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1" marL="9144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lphaL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Step size		: </a:t>
            </a:r>
            <a:r>
              <a:rPr b="1" lang="en" sz="1250">
                <a:solidFill>
                  <a:srgbClr val="0D0D0D"/>
                </a:solidFill>
                <a:highlight>
                  <a:schemeClr val="lt1"/>
                </a:highlight>
              </a:rPr>
              <a:t>30</a:t>
            </a:r>
            <a:endParaRPr b="1"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1" marL="9144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lphaL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Gamma		: </a:t>
            </a:r>
            <a:r>
              <a:rPr b="1" lang="en" sz="1250">
                <a:solidFill>
                  <a:srgbClr val="0D0D0D"/>
                </a:solidFill>
                <a:highlight>
                  <a:schemeClr val="lt1"/>
                </a:highlight>
              </a:rPr>
              <a:t>0.1</a:t>
            </a:r>
            <a:endParaRPr b="1"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0" marL="4572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rabi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Batch Size			: </a:t>
            </a:r>
            <a:r>
              <a:rPr b="1" lang="en" sz="1250">
                <a:solidFill>
                  <a:srgbClr val="0D0D0D"/>
                </a:solidFill>
                <a:highlight>
                  <a:schemeClr val="lt1"/>
                </a:highlight>
              </a:rPr>
              <a:t>256</a:t>
            </a:r>
            <a:endParaRPr b="1"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0" marL="4572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rabi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Regularizers :</a:t>
            </a:r>
            <a:endParaRPr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1" marL="9144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lphaL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Batch Normalization</a:t>
            </a:r>
            <a:endParaRPr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07975" lvl="1" marL="9144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50"/>
              <a:buAutoNum type="alphaLcPeriod"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L2 Regularization (Weight Decay)</a:t>
            </a:r>
            <a:endParaRPr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0D0D0D"/>
                </a:solidFill>
                <a:highlight>
                  <a:schemeClr val="lt1"/>
                </a:highlight>
              </a:rPr>
              <a:t>Results obtained with this: </a:t>
            </a:r>
            <a:r>
              <a:rPr lang="en" sz="1250">
                <a:solidFill>
                  <a:schemeClr val="dk1"/>
                </a:solidFill>
                <a:highlight>
                  <a:schemeClr val="lt1"/>
                </a:highlight>
              </a:rPr>
              <a:t>Private Score: </a:t>
            </a:r>
            <a:r>
              <a:rPr b="1" lang="en" sz="1250">
                <a:solidFill>
                  <a:schemeClr val="dk1"/>
                </a:solidFill>
                <a:highlight>
                  <a:schemeClr val="lt1"/>
                </a:highlight>
              </a:rPr>
              <a:t>0.87098</a:t>
            </a:r>
            <a:r>
              <a:rPr lang="en" sz="1250">
                <a:solidFill>
                  <a:schemeClr val="dk1"/>
                </a:solidFill>
                <a:highlight>
                  <a:schemeClr val="lt1"/>
                </a:highlight>
              </a:rPr>
              <a:t>, Public score: </a:t>
            </a:r>
            <a:r>
              <a:rPr b="1" lang="en" sz="1250">
                <a:solidFill>
                  <a:schemeClr val="dk1"/>
                </a:solidFill>
                <a:highlight>
                  <a:schemeClr val="lt1"/>
                </a:highlight>
              </a:rPr>
              <a:t>0.90533 </a:t>
            </a:r>
            <a:r>
              <a:rPr lang="en" sz="1250">
                <a:solidFill>
                  <a:schemeClr val="dk1"/>
                </a:solidFill>
                <a:highlight>
                  <a:schemeClr val="lt1"/>
                </a:highlight>
              </a:rPr>
              <a:t>(best scores achieved by us)</a:t>
            </a:r>
            <a:endParaRPr sz="125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02" name="Google Shape;302;p3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SUCCESSFUL 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8" name="Google Shape;30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0" name="Google Shape;310;p36"/>
          <p:cNvSpPr txBox="1"/>
          <p:nvPr/>
        </p:nvSpPr>
        <p:spPr>
          <a:xfrm>
            <a:off x="471600" y="721925"/>
            <a:ext cx="5004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Final Standings on Kaggle Leaderboard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1" name="Google Shape;311;p36"/>
          <p:cNvSpPr txBox="1"/>
          <p:nvPr/>
        </p:nvSpPr>
        <p:spPr>
          <a:xfrm>
            <a:off x="471600" y="1359025"/>
            <a:ext cx="804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Final standings achieved by this: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Rank-2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 on Private Leaderboard,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Rank-1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 on Public Leaderboard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12" name="Google Shape;312;p3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3" name="Google Shape;31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343413"/>
            <a:ext cx="8839204" cy="1186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4114505"/>
            <a:ext cx="8839204" cy="582662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6"/>
          <p:cNvSpPr txBox="1"/>
          <p:nvPr/>
        </p:nvSpPr>
        <p:spPr>
          <a:xfrm>
            <a:off x="152400" y="1820475"/>
            <a:ext cx="546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Public LeaderBoard (Score - </a:t>
            </a:r>
            <a:r>
              <a:rPr b="1" lang="en">
                <a:solidFill>
                  <a:schemeClr val="dk1"/>
                </a:solidFill>
              </a:rPr>
              <a:t>0.90533</a:t>
            </a:r>
            <a:r>
              <a:rPr lang="en">
                <a:solidFill>
                  <a:schemeClr val="dk1"/>
                </a:solidFill>
              </a:rPr>
              <a:t>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6" name="Google Shape;316;p36"/>
          <p:cNvSpPr txBox="1"/>
          <p:nvPr/>
        </p:nvSpPr>
        <p:spPr>
          <a:xfrm>
            <a:off x="152400" y="3653075"/>
            <a:ext cx="422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Private LeaderBoard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(Score - </a:t>
            </a:r>
            <a:r>
              <a:rPr b="1" lang="en">
                <a:solidFill>
                  <a:schemeClr val="dk1"/>
                </a:solidFill>
              </a:rPr>
              <a:t>0.87098</a:t>
            </a:r>
            <a:r>
              <a:rPr lang="en">
                <a:solidFill>
                  <a:schemeClr val="dk1"/>
                </a:solidFill>
              </a:rPr>
              <a:t>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/>
          <p:nvPr>
            <p:ph type="title"/>
          </p:nvPr>
        </p:nvSpPr>
        <p:spPr>
          <a:xfrm>
            <a:off x="461200" y="160125"/>
            <a:ext cx="231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/>
          </a:p>
        </p:txBody>
      </p:sp>
      <p:sp>
        <p:nvSpPr>
          <p:cNvPr id="322" name="Google Shape;322;p37"/>
          <p:cNvSpPr txBox="1"/>
          <p:nvPr>
            <p:ph idx="1" type="body"/>
          </p:nvPr>
        </p:nvSpPr>
        <p:spPr>
          <a:xfrm>
            <a:off x="461200" y="807325"/>
            <a:ext cx="71877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Thus, we see that our final model </a:t>
            </a:r>
            <a:r>
              <a:rPr b="1" lang="en" sz="1400">
                <a:solidFill>
                  <a:schemeClr val="dk1"/>
                </a:solidFill>
              </a:rPr>
              <a:t>ResNet-152</a:t>
            </a:r>
            <a:r>
              <a:rPr lang="en" sz="1400">
                <a:solidFill>
                  <a:schemeClr val="dk1"/>
                </a:solidFill>
              </a:rPr>
              <a:t> with </a:t>
            </a:r>
            <a:r>
              <a:rPr b="1" lang="en" sz="1400">
                <a:solidFill>
                  <a:schemeClr val="dk1"/>
                </a:solidFill>
              </a:rPr>
              <a:t>data augmentation</a:t>
            </a:r>
            <a:r>
              <a:rPr lang="en" sz="1400">
                <a:solidFill>
                  <a:schemeClr val="dk1"/>
                </a:solidFill>
              </a:rPr>
              <a:t> and </a:t>
            </a:r>
            <a:r>
              <a:rPr b="1" lang="en" sz="1400">
                <a:solidFill>
                  <a:schemeClr val="dk1"/>
                </a:solidFill>
              </a:rPr>
              <a:t>image preprocessing,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accurately</a:t>
            </a:r>
            <a:r>
              <a:rPr lang="en" sz="1400">
                <a:solidFill>
                  <a:schemeClr val="dk1"/>
                </a:solidFill>
              </a:rPr>
              <a:t> predicts the class of </a:t>
            </a:r>
            <a:r>
              <a:rPr b="1" lang="en" sz="1400">
                <a:solidFill>
                  <a:schemeClr val="dk1"/>
                </a:solidFill>
              </a:rPr>
              <a:t>87</a:t>
            </a:r>
            <a:r>
              <a:rPr lang="en" sz="1400">
                <a:solidFill>
                  <a:schemeClr val="dk1"/>
                </a:solidFill>
              </a:rPr>
              <a:t>% of the test images.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However, we think that the accuracy can be further improved by: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Training with </a:t>
            </a:r>
            <a:r>
              <a:rPr b="1" lang="en" sz="1400">
                <a:solidFill>
                  <a:schemeClr val="dk1"/>
                </a:solidFill>
              </a:rPr>
              <a:t>ViT</a:t>
            </a:r>
            <a:r>
              <a:rPr lang="en" sz="1400">
                <a:solidFill>
                  <a:schemeClr val="dk1"/>
                </a:solidFill>
              </a:rPr>
              <a:t> for greater number of epochs (requires better computational resources like GPU)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Training </a:t>
            </a:r>
            <a:r>
              <a:rPr b="1" lang="en" sz="1400">
                <a:solidFill>
                  <a:schemeClr val="dk1"/>
                </a:solidFill>
              </a:rPr>
              <a:t>ensemble</a:t>
            </a:r>
            <a:r>
              <a:rPr lang="en" sz="1400">
                <a:solidFill>
                  <a:schemeClr val="dk1"/>
                </a:solidFill>
              </a:rPr>
              <a:t> models for better </a:t>
            </a:r>
            <a:r>
              <a:rPr b="1" lang="en" sz="1400">
                <a:solidFill>
                  <a:schemeClr val="dk1"/>
                </a:solidFill>
              </a:rPr>
              <a:t>generalization</a:t>
            </a:r>
            <a:r>
              <a:rPr lang="en" sz="1400">
                <a:solidFill>
                  <a:schemeClr val="dk1"/>
                </a:solidFill>
              </a:rPr>
              <a:t> over large dataset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323" name="Google Shape;3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8"/>
          <p:cNvSpPr txBox="1"/>
          <p:nvPr>
            <p:ph idx="1" type="body"/>
          </p:nvPr>
        </p:nvSpPr>
        <p:spPr>
          <a:xfrm>
            <a:off x="363300" y="2167650"/>
            <a:ext cx="84174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</a:rPr>
              <a:t>THANK YOU!</a:t>
            </a:r>
            <a:endParaRPr sz="4800">
              <a:solidFill>
                <a:schemeClr val="dk1"/>
              </a:solidFill>
            </a:endParaRPr>
          </a:p>
        </p:txBody>
      </p:sp>
      <p:pic>
        <p:nvPicPr>
          <p:cNvPr id="330" name="Google Shape;33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CHALLENGE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471600" y="1370700"/>
            <a:ext cx="7908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</a:rPr>
              <a:t>We were given a dataset which is a subset of the </a:t>
            </a:r>
            <a:r>
              <a:rPr b="1" lang="en">
                <a:solidFill>
                  <a:schemeClr val="dk1"/>
                </a:solidFill>
              </a:rPr>
              <a:t>ImageNet </a:t>
            </a:r>
            <a:r>
              <a:rPr b="1" lang="en">
                <a:solidFill>
                  <a:srgbClr val="333333"/>
                </a:solidFill>
              </a:rPr>
              <a:t>Large Scale Visual Recognition Challenge 2012</a:t>
            </a:r>
            <a:r>
              <a:rPr lang="en">
                <a:solidFill>
                  <a:srgbClr val="333333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dataset (</a:t>
            </a:r>
            <a:r>
              <a:rPr lang="en">
                <a:solidFill>
                  <a:srgbClr val="333333"/>
                </a:solidFill>
              </a:rPr>
              <a:t>ILSVRC2012)</a:t>
            </a:r>
            <a:endParaRPr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i="0" u="none" cap="none" strike="noStrike">
              <a:solidFill>
                <a:schemeClr val="dk1"/>
              </a:solidFill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Our dataset consists of the train and test sets. The train dataset has </a:t>
            </a:r>
            <a:r>
              <a:rPr b="1" lang="en">
                <a:solidFill>
                  <a:schemeClr val="dk1"/>
                </a:solidFill>
              </a:rPr>
              <a:t>50</a:t>
            </a:r>
            <a:r>
              <a:rPr lang="en">
                <a:solidFill>
                  <a:schemeClr val="dk1"/>
                </a:solidFill>
              </a:rPr>
              <a:t> classes (instead of 1000) and each class originally had </a:t>
            </a:r>
            <a:r>
              <a:rPr b="1" lang="en">
                <a:solidFill>
                  <a:schemeClr val="dk1"/>
                </a:solidFill>
              </a:rPr>
              <a:t>1300</a:t>
            </a:r>
            <a:r>
              <a:rPr lang="en">
                <a:solidFill>
                  <a:schemeClr val="dk1"/>
                </a:solidFill>
              </a:rPr>
              <a:t> samples. The test dataset has </a:t>
            </a:r>
            <a:r>
              <a:rPr b="1" lang="en">
                <a:solidFill>
                  <a:schemeClr val="dk1"/>
                </a:solidFill>
              </a:rPr>
              <a:t>38,366</a:t>
            </a:r>
            <a:r>
              <a:rPr lang="en">
                <a:solidFill>
                  <a:schemeClr val="dk1"/>
                </a:solidFill>
              </a:rPr>
              <a:t> images.</a:t>
            </a:r>
            <a:endParaRPr baseline="30000" i="0" u="none" cap="none" strike="noStrike"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i="0" u="none" cap="none" strike="noStrike">
              <a:solidFill>
                <a:schemeClr val="dk1"/>
              </a:solidFill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Our challenge is to accurately predict the classes of the images in the test dataset and achieve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highest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accuracy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on private + public leaderboard on this standard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multi class classification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task.</a:t>
            </a:r>
            <a:endParaRPr i="0" u="none" cap="none" strike="noStrike">
              <a:solidFill>
                <a:schemeClr val="dk1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STRATEGIES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60350" y="1359025"/>
            <a:ext cx="7908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we used it?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Among CNNs, ResNet is more </a:t>
            </a:r>
            <a:r>
              <a:rPr b="1" lang="en">
                <a:solidFill>
                  <a:schemeClr val="dk1"/>
                </a:solidFill>
              </a:rPr>
              <a:t>computationally efficient</a:t>
            </a:r>
            <a:r>
              <a:rPr lang="en">
                <a:solidFill>
                  <a:schemeClr val="dk1"/>
                </a:solidFill>
              </a:rPr>
              <a:t> than 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AlexNet or VGG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ResNet</a:t>
            </a:r>
            <a:r>
              <a:rPr lang="en">
                <a:solidFill>
                  <a:schemeClr val="dk1"/>
                </a:solidFill>
              </a:rPr>
              <a:t> gives the </a:t>
            </a:r>
            <a:r>
              <a:rPr b="1" lang="en">
                <a:solidFill>
                  <a:schemeClr val="dk1"/>
                </a:solidFill>
              </a:rPr>
              <a:t>least error rate</a:t>
            </a:r>
            <a:r>
              <a:rPr lang="en">
                <a:solidFill>
                  <a:schemeClr val="dk1"/>
                </a:solidFill>
              </a:rPr>
              <a:t> on ILSVRC dataset as can be seen from the image below</a:t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ResNet-18, with its deeper architecture, can capture intricate patterns and details in the images</a:t>
            </a:r>
            <a:endParaRPr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7"/>
          <p:cNvSpPr txBox="1"/>
          <p:nvPr/>
        </p:nvSpPr>
        <p:spPr>
          <a:xfrm>
            <a:off x="471600" y="721925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Strategy-1</a:t>
            </a: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​​: ResNet-18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7975" y="2884925"/>
            <a:ext cx="3392750" cy="20246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6110725" y="4432625"/>
            <a:ext cx="2173800" cy="477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chemeClr val="lt1"/>
                </a:highlight>
              </a:rPr>
              <a:t>Credits: </a:t>
            </a:r>
            <a:r>
              <a:rPr lang="en" sz="800">
                <a:solidFill>
                  <a:schemeClr val="dk1"/>
                </a:solidFill>
                <a:highlight>
                  <a:schemeClr val="lt1"/>
                </a:highlight>
              </a:rPr>
              <a:t>Deep Learning 11 Evolution of CNN Architectures slides</a:t>
            </a:r>
            <a:endParaRPr sz="8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8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Strategy-1​​: ResNet-18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471600" y="1368515"/>
            <a:ext cx="5986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Preprocessing: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600" y="3204625"/>
            <a:ext cx="1786475" cy="178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1675" y="3204625"/>
            <a:ext cx="1786475" cy="178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71750" y="3204625"/>
            <a:ext cx="1786475" cy="178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>
            <p:ph idx="12" type="sldNum"/>
          </p:nvPr>
        </p:nvSpPr>
        <p:spPr>
          <a:xfrm>
            <a:off x="6258225" y="4717188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Credits: Kaggle Dataset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471600" y="2913400"/>
            <a:ext cx="49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Below are the images after preprocessing: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1600" y="1721000"/>
            <a:ext cx="6173323" cy="11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9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Strategy-1​​: ResNet-18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471600" y="1376625"/>
            <a:ext cx="5888700" cy="3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Model Architecture: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AutoNum type="arabicPeriod"/>
            </a:pP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Input image size: </a:t>
            </a:r>
            <a:r>
              <a:rPr b="1" lang="en">
                <a:solidFill>
                  <a:srgbClr val="0D0D0D"/>
                </a:solidFill>
                <a:highlight>
                  <a:schemeClr val="lt1"/>
                </a:highlight>
              </a:rPr>
              <a:t>224 ⛌ 224 ⛌ 3</a:t>
            </a:r>
            <a:endParaRPr b="1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AutoNum type="arabicPeriod"/>
            </a:pPr>
            <a:r>
              <a:rPr b="1" lang="en">
                <a:solidFill>
                  <a:srgbClr val="0D0D0D"/>
                </a:solidFill>
                <a:highlight>
                  <a:schemeClr val="lt1"/>
                </a:highlight>
              </a:rPr>
              <a:t>7 ⛌ 7</a:t>
            </a: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 Convolutional layer with </a:t>
            </a:r>
            <a:r>
              <a:rPr b="1" lang="en">
                <a:solidFill>
                  <a:srgbClr val="0D0D0D"/>
                </a:solidFill>
                <a:highlight>
                  <a:schemeClr val="lt1"/>
                </a:highlight>
              </a:rPr>
              <a:t>64</a:t>
            </a: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 filters, stride </a:t>
            </a:r>
            <a:r>
              <a:rPr b="1" lang="en">
                <a:solidFill>
                  <a:srgbClr val="0D0D0D"/>
                </a:solidFill>
                <a:highlight>
                  <a:schemeClr val="lt1"/>
                </a:highlight>
              </a:rPr>
              <a:t>2</a:t>
            </a: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, followed by BatchNorm and ReLU.</a:t>
            </a:r>
            <a:endParaRPr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AutoNum type="arabicPeriod"/>
            </a:pPr>
            <a:r>
              <a:rPr b="1" lang="en">
                <a:solidFill>
                  <a:srgbClr val="0D0D0D"/>
                </a:solidFill>
                <a:highlight>
                  <a:schemeClr val="lt1"/>
                </a:highlight>
              </a:rPr>
              <a:t>3 ⛌ 3</a:t>
            </a: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 Max Pooling layer with stride </a:t>
            </a:r>
            <a:r>
              <a:rPr b="1" lang="en">
                <a:solidFill>
                  <a:srgbClr val="0D0D0D"/>
                </a:solidFill>
                <a:highlight>
                  <a:schemeClr val="lt1"/>
                </a:highlight>
              </a:rPr>
              <a:t>2</a:t>
            </a: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.</a:t>
            </a:r>
            <a:endParaRPr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AutoNum type="arabicPeriod"/>
            </a:pP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Residual Blocks:</a:t>
            </a:r>
            <a:endParaRPr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○"/>
            </a:pP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64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filters each.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○"/>
            </a:pP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128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filters each, stride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○"/>
            </a:pP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256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filters each, stride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○"/>
            </a:pP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blocks of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512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filters each, stride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AutoNum type="arabicPeriod"/>
            </a:pP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Global Average Pooling.</a:t>
            </a:r>
            <a:endParaRPr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AutoNum type="arabicPeriod"/>
            </a:pP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Fully Connected Layer which outputs class probabilities.</a:t>
            </a:r>
            <a:endParaRPr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AutoNum type="arabicPeriod"/>
            </a:pPr>
            <a:r>
              <a:rPr lang="en">
                <a:solidFill>
                  <a:srgbClr val="0D0D0D"/>
                </a:solidFill>
                <a:highlight>
                  <a:schemeClr val="lt1"/>
                </a:highlight>
              </a:rPr>
              <a:t>Softmax Activation.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7149" y="284175"/>
            <a:ext cx="1899000" cy="457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>
            <p:ph idx="12" type="sldNum"/>
          </p:nvPr>
        </p:nvSpPr>
        <p:spPr>
          <a:xfrm>
            <a:off x="6537150" y="4859325"/>
            <a:ext cx="18579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Credits: Drawn by us on miro.com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0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Strategy-1​​: ResNet-18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471600" y="1359025"/>
            <a:ext cx="59865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Hyperparameters and Regularizers: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Optimiser used		: 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Stochastic Gradient Descent (SGD)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Learning Rate	: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1e-2</a:t>
            </a:r>
            <a:endParaRPr b="1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Momentum		: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0.9</a:t>
            </a:r>
            <a:endParaRPr b="1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Weight Decay	: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1e-4</a:t>
            </a:r>
            <a:endParaRPr b="1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No. of epochs		: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100</a:t>
            </a:r>
            <a:endParaRPr b="1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Scheduler			: StepLR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Step size		: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30</a:t>
            </a:r>
            <a:endParaRPr b="1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Gamma		: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0.1</a:t>
            </a:r>
            <a:endParaRPr b="1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Batch Size			: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256</a:t>
            </a:r>
            <a:endParaRPr b="1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rabi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Regularizers :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Batch Normalization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AutoNum type="alphaLcPeriod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L2 Regularization (Weight Decay)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Results obtained with this: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Private Score: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0.51039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, Public score: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0.67200</a:t>
            </a:r>
            <a:endParaRPr b="1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Lower score possibly due to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lesser model complexity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than ResNet-50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460350" y="1359025"/>
            <a:ext cx="7908000" cy="20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we used it?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ResNet gives the </a:t>
            </a:r>
            <a:r>
              <a:rPr b="1" lang="en">
                <a:solidFill>
                  <a:schemeClr val="dk1"/>
                </a:solidFill>
              </a:rPr>
              <a:t>least error rate</a:t>
            </a:r>
            <a:r>
              <a:rPr lang="en">
                <a:solidFill>
                  <a:schemeClr val="dk1"/>
                </a:solidFill>
              </a:rPr>
              <a:t> on ILSVRC dataset as can be seen from the image below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Char char="●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ResNet-50 balances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complexity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and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computational cost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well.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Char char="●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Deeper architecture captures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hierarchical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features effectively.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Char char="●"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More </a:t>
            </a:r>
            <a:r>
              <a:rPr b="1" lang="en">
                <a:solidFill>
                  <a:srgbClr val="0D0D0D"/>
                </a:solidFill>
                <a:highlight>
                  <a:srgbClr val="FFFFFF"/>
                </a:highlight>
              </a:rPr>
              <a:t>generalized</a:t>
            </a:r>
            <a:r>
              <a:rPr lang="en">
                <a:solidFill>
                  <a:srgbClr val="0D0D0D"/>
                </a:solidFill>
                <a:highlight>
                  <a:srgbClr val="FFFFFF"/>
                </a:highlight>
              </a:rPr>
              <a:t> thus transfers well to various tasks and datasets.</a:t>
            </a:r>
            <a:endParaRPr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1"/>
          <p:cNvSpPr txBox="1"/>
          <p:nvPr/>
        </p:nvSpPr>
        <p:spPr>
          <a:xfrm>
            <a:off x="471600" y="721925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Strategy-2​​: ResNet-50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7975" y="2884925"/>
            <a:ext cx="3392750" cy="2024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6110725" y="4432625"/>
            <a:ext cx="2173800" cy="477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chemeClr val="lt1"/>
                </a:highlight>
              </a:rPr>
              <a:t>Credits: Deep Learning 11 Evolution of CNN Architectures slides</a:t>
            </a:r>
            <a:endParaRPr sz="8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471600" y="160113"/>
            <a:ext cx="598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FAILED </a:t>
            </a:r>
            <a:r>
              <a:rPr b="1" lang="en" sz="2400" u="sng">
                <a:latin typeface="Times New Roman"/>
                <a:ea typeface="Times New Roman"/>
                <a:cs typeface="Times New Roman"/>
                <a:sym typeface="Times New Roman"/>
              </a:rPr>
              <a:t>STRATEGIES (contd.)</a:t>
            </a:r>
            <a:endParaRPr b="1" sz="2400" u="sng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4723" y="0"/>
            <a:ext cx="659283" cy="7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2"/>
          <p:cNvSpPr txBox="1"/>
          <p:nvPr/>
        </p:nvSpPr>
        <p:spPr>
          <a:xfrm>
            <a:off x="471600" y="721913"/>
            <a:ext cx="410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Strategy-2​​: ResNet-50 (contd.)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471600" y="1359025"/>
            <a:ext cx="718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Preprocessing: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600" y="1711399"/>
            <a:ext cx="6845077" cy="161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99" y="3671999"/>
            <a:ext cx="1426125" cy="142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44825" y="3672000"/>
            <a:ext cx="1426125" cy="142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404788" y="3376175"/>
            <a:ext cx="49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Below are the images after preprocessing: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18050" y="3710525"/>
            <a:ext cx="1330650" cy="133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514870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Credits: Kaggle Dataset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